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04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CBBE-01A2-47DB-A282-F143AC446AF2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34AA-CDEC-408C-BBD9-815AC8FCA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703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CBBE-01A2-47DB-A282-F143AC446AF2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34AA-CDEC-408C-BBD9-815AC8FCA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0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CBBE-01A2-47DB-A282-F143AC446AF2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34AA-CDEC-408C-BBD9-815AC8FCA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1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CBBE-01A2-47DB-A282-F143AC446AF2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34AA-CDEC-408C-BBD9-815AC8FCA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13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CBBE-01A2-47DB-A282-F143AC446AF2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34AA-CDEC-408C-BBD9-815AC8FCA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84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CBBE-01A2-47DB-A282-F143AC446AF2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34AA-CDEC-408C-BBD9-815AC8FCA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CBBE-01A2-47DB-A282-F143AC446AF2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34AA-CDEC-408C-BBD9-815AC8FCA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510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CBBE-01A2-47DB-A282-F143AC446AF2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34AA-CDEC-408C-BBD9-815AC8FCA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84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CBBE-01A2-47DB-A282-F143AC446AF2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34AA-CDEC-408C-BBD9-815AC8FCA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50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CBBE-01A2-47DB-A282-F143AC446AF2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34AA-CDEC-408C-BBD9-815AC8FCA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71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CBBE-01A2-47DB-A282-F143AC446AF2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34AA-CDEC-408C-BBD9-815AC8FCA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51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8CBBE-01A2-47DB-A282-F143AC446AF2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834AA-CDEC-408C-BBD9-815AC8FCA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8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PT-A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Box 102"/>
          <p:cNvSpPr txBox="1">
            <a:spLocks noChangeArrowheads="1"/>
          </p:cNvSpPr>
          <p:nvPr/>
        </p:nvSpPr>
        <p:spPr bwMode="auto">
          <a:xfrm>
            <a:off x="3372803" y="231031"/>
            <a:ext cx="23984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4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FORM APLIKASI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263921"/>
              </p:ext>
            </p:extLst>
          </p:nvPr>
        </p:nvGraphicFramePr>
        <p:xfrm>
          <a:off x="107949" y="864817"/>
          <a:ext cx="8793165" cy="4255476"/>
        </p:xfrm>
        <a:graphic>
          <a:graphicData uri="http://schemas.openxmlformats.org/drawingml/2006/table">
            <a:tbl>
              <a:tblPr/>
              <a:tblGrid>
                <a:gridCol w="13565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35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996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5645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62506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23472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92714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30726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Topik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latinLnBrk="1"/>
                      <a:r>
                        <a:rPr lang="en-US" altLang="ko-KR" sz="1000" dirty="0" smtClean="0"/>
                        <a:t> </a:t>
                      </a:r>
                      <a:endParaRPr lang="ko-KR" altLang="en-US" sz="1000" dirty="0"/>
                    </a:p>
                  </a:txBody>
                  <a:tcPr marL="0" marR="0" marT="0" marB="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0726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Judul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0" marR="0" marT="0" marB="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lang="ko-KR" altLang="en-US" sz="1000" dirty="0"/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2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ko-KR" alt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96441" marR="96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833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Nama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2F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Nama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Perusahaan/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Institusi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2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lang="ko-KR" altLang="en-US" sz="1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Malgun Gothic" pitchFamily="34" charset="-127"/>
                        <a:ea typeface="Malgun Gothic" pitchFamily="34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833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Periode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Riset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2F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Estimasi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Biaya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Riset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2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lang="ko-KR" altLang="en-GB" sz="1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Malgun Gothic" pitchFamily="34" charset="-127"/>
                        <a:ea typeface="Malgun Gothic" pitchFamily="34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9154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Latar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Belakang</a:t>
                      </a:r>
                      <a:endParaRPr kumimoji="1" lang="en-US" altLang="ko-K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  <a:defRPr/>
                      </a:pPr>
                      <a:r>
                        <a:rPr kumimoji="1" lang="en-US" altLang="ko-KR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</a:rPr>
                        <a:t>Ide</a:t>
                      </a:r>
                    </a:p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  <a:defRPr/>
                      </a:pPr>
                      <a:r>
                        <a:rPr kumimoji="1" lang="en-US" altLang="ko-KR" sz="1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</a:rPr>
                        <a:t>Penelitian</a:t>
                      </a:r>
                      <a:endParaRPr kumimoji="1" lang="en-US" altLang="ko-KR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Malgun Gothic" pitchFamily="34" charset="-127"/>
                        <a:ea typeface="Malgun Gothic" pitchFamily="34" charset="-127"/>
                      </a:endParaRPr>
                    </a:p>
                  </a:txBody>
                  <a:tcPr marL="96441" marR="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0726">
                <a:tc row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Obyek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Riset</a:t>
                      </a:r>
                      <a:endParaRPr kumimoji="1" lang="en-US" altLang="ko-K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Estimasi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riset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dapat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digunakan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pada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2F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GB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07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Estimasi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perusahaan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yang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dapat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menggunakan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2F4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0726">
                <a:tc rowSpan="2" grid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Name of KPI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Definisi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Bobot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Persentase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</a:p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(%)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Target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0726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As-Is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To-be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0726"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GB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GB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0726"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GB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GB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0726"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GB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GB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61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PT-A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316966"/>
              </p:ext>
            </p:extLst>
          </p:nvPr>
        </p:nvGraphicFramePr>
        <p:xfrm>
          <a:off x="107950" y="981076"/>
          <a:ext cx="8947691" cy="5715528"/>
        </p:xfrm>
        <a:graphic>
          <a:graphicData uri="http://schemas.openxmlformats.org/drawingml/2006/table">
            <a:tbl>
              <a:tblPr/>
              <a:tblGrid>
                <a:gridCol w="9722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9754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7632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Deskripsi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dan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</a:p>
                    <a:p>
                      <a:pPr marL="0" marR="0" lvl="0" indent="0" algn="ctr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Ruang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Lingkup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2F4"/>
                    </a:solidFill>
                  </a:tcPr>
                </a:tc>
                <a:tc>
                  <a:txBody>
                    <a:bodyPr/>
                    <a:lstStyle/>
                    <a:p>
                      <a:pPr marL="169863" marR="0" lvl="0" indent="0" algn="l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ko-KR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2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Keuntungan</a:t>
                      </a:r>
                      <a:endParaRPr kumimoji="1" lang="en-US" altLang="ko-K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Penelitian</a:t>
                      </a:r>
                      <a:endParaRPr kumimoji="1" lang="en-US" altLang="ko-K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Quantitatif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&amp;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Qualititatif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2F4"/>
                    </a:solidFill>
                  </a:tcPr>
                </a:tc>
                <a:tc>
                  <a:txBody>
                    <a:bodyPr/>
                    <a:lstStyle/>
                    <a:p>
                      <a:pPr marL="169863" marR="0" lvl="0" indent="0" algn="just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ko-KR" alt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2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4478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Rencana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Realisasi</a:t>
                      </a:r>
                      <a:r>
                        <a:rPr kumimoji="1" lang="en-US" altLang="ko-K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Riset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2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ko-KR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2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9600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Hasil</a:t>
                      </a:r>
                      <a:endParaRPr kumimoji="1" lang="en-US" altLang="ko-K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Riset</a:t>
                      </a:r>
                      <a:endParaRPr kumimoji="1" lang="ko-KR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6441" marR="964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2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2000" marR="72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Text Box 102"/>
          <p:cNvSpPr txBox="1">
            <a:spLocks noChangeArrowheads="1"/>
          </p:cNvSpPr>
          <p:nvPr/>
        </p:nvSpPr>
        <p:spPr bwMode="auto">
          <a:xfrm>
            <a:off x="3372798" y="231031"/>
            <a:ext cx="23984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altLang="ko-KR" sz="2400" dirty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FORM APLIKASI</a:t>
            </a:r>
            <a:endParaRPr lang="ko-KR" altLang="en-US" sz="2400" dirty="0">
              <a:solidFill>
                <a:prstClr val="black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269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PT-A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Group 1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712752"/>
              </p:ext>
            </p:extLst>
          </p:nvPr>
        </p:nvGraphicFramePr>
        <p:xfrm>
          <a:off x="250829" y="981075"/>
          <a:ext cx="8622563" cy="5695135"/>
        </p:xfrm>
        <a:graphic>
          <a:graphicData uri="http://schemas.openxmlformats.org/drawingml/2006/table">
            <a:tbl>
              <a:tblPr/>
              <a:tblGrid>
                <a:gridCol w="12994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088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284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505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9639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5593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1140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7554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27144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57893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Foto</a:t>
                      </a:r>
                      <a:endParaRPr kumimoji="1" lang="ko-KR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Nama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Perusahaan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Jabatan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78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E-mail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ko-KR" altLang="en-US" sz="1100"/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Latar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kumimoji="1" lang="en-US" altLang="ko-KR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Belakang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kumimoji="1" lang="en-US" altLang="ko-KR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Pendidikan</a:t>
                      </a:r>
                      <a:endParaRPr kumimoji="1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S1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78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Home Page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ko-KR" altLang="en-US" sz="1100"/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S2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78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Phone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S3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33400" marR="0" lvl="0" indent="-5334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78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HP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err="1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Keahlian</a:t>
                      </a:r>
                      <a:r>
                        <a:rPr lang="en-US" altLang="ko-KR" sz="1100" b="1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en-US" altLang="ko-KR" sz="1100" b="1" dirty="0" err="1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Kekhususan</a:t>
                      </a:r>
                      <a:endParaRPr lang="ko-KR" altLang="en-US" sz="11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33400" marR="0" lvl="0" indent="-5334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7893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Karir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08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Tahun</a:t>
                      </a:r>
                      <a:endParaRPr kumimoji="1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kumimoji="1" lang="en-US" altLang="ko-K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Deskripsi</a:t>
                      </a: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7955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kumimoji="1" lang="en-US" altLang="ko-KR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Kinerja</a:t>
                      </a:r>
                      <a:r>
                        <a:rPr kumimoji="1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kumimoji="1" lang="en-US" altLang="ko-KR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Peserta</a:t>
                      </a:r>
                      <a:endParaRPr kumimoji="1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008043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</a:pPr>
                      <a:r>
                        <a:rPr lang="ko-KR" altLang="en-US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dirty="0" err="1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Proyek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dirty="0" err="1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terkait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dirty="0" err="1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dengan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dirty="0" err="1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riset</a:t>
                      </a:r>
                      <a:r>
                        <a:rPr lang="en-US" altLang="ko-KR" sz="1100" baseline="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(Max 3 cases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en-US" altLang="ko-KR" sz="1100" dirty="0" smtClean="0">
                        <a:solidFill>
                          <a:prstClr val="black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1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08043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</a:pPr>
                      <a:r>
                        <a:rPr lang="ko-KR" altLang="en-US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Thesis</a:t>
                      </a:r>
                      <a:r>
                        <a:rPr lang="en-US" altLang="ko-KR" sz="1100" baseline="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baseline="0" dirty="0" err="1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terkait</a:t>
                      </a:r>
                      <a:r>
                        <a:rPr lang="en-US" altLang="ko-KR" sz="1100" baseline="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baseline="0" dirty="0" err="1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dengan</a:t>
                      </a:r>
                      <a:r>
                        <a:rPr lang="en-US" altLang="ko-KR" sz="1100" baseline="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baseline="0" dirty="0" err="1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riset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(Max 3 cases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en-US" altLang="ko-KR" sz="1100" dirty="0" smtClean="0">
                        <a:solidFill>
                          <a:prstClr val="black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008043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</a:pPr>
                      <a:r>
                        <a:rPr lang="ko-KR" altLang="en-US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Paten </a:t>
                      </a:r>
                      <a:r>
                        <a:rPr lang="en-US" altLang="ko-KR" sz="1100" dirty="0" err="1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terkait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dirty="0" err="1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dengan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dirty="0" err="1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riset</a:t>
                      </a:r>
                      <a:r>
                        <a:rPr lang="en-US" altLang="ko-KR" sz="110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(Max</a:t>
                      </a:r>
                      <a:r>
                        <a:rPr lang="en-US" altLang="ko-KR" sz="1100" baseline="0" dirty="0" smtClean="0">
                          <a:solidFill>
                            <a:prstClr val="black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3 cases)</a:t>
                      </a:r>
                      <a:endParaRPr lang="en-US" altLang="ko-KR" sz="1100" dirty="0" smtClean="0">
                        <a:solidFill>
                          <a:prstClr val="black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88900" marR="0" lvl="1" indent="0" algn="l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1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8" name="Text Box 102"/>
          <p:cNvSpPr txBox="1">
            <a:spLocks noChangeArrowheads="1"/>
          </p:cNvSpPr>
          <p:nvPr/>
        </p:nvSpPr>
        <p:spPr bwMode="auto">
          <a:xfrm>
            <a:off x="3639639" y="231031"/>
            <a:ext cx="18647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견고딕" pitchFamily="18" charset="-127"/>
                <a:ea typeface="HY견고딕" pitchFamily="18" charset="-127"/>
              </a:rPr>
              <a:t>CV </a:t>
            </a:r>
            <a:r>
              <a:rPr lang="en-US" altLang="ko-KR" sz="2400" dirty="0" smtClean="0">
                <a:solidFill>
                  <a:prstClr val="black"/>
                </a:solidFill>
                <a:latin typeface="HY견고딕" pitchFamily="18" charset="-127"/>
                <a:ea typeface="HY견고딕" pitchFamily="18" charset="-127"/>
              </a:rPr>
              <a:t>PESERTA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252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114</Words>
  <Application>Microsoft Office PowerPoint</Application>
  <PresentationFormat>On-screen Show (4:3)</PresentationFormat>
  <Paragraphs>51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PTKP-ADMIN</dc:creator>
  <cp:lastModifiedBy>PTKP-ALIFA</cp:lastModifiedBy>
  <cp:revision>22</cp:revision>
  <dcterms:created xsi:type="dcterms:W3CDTF">2022-08-15T03:40:30Z</dcterms:created>
  <dcterms:modified xsi:type="dcterms:W3CDTF">2022-10-05T01:51:00Z</dcterms:modified>
</cp:coreProperties>
</file>